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1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b Jabutinski Light" panose="00000500000000000000" pitchFamily="50" charset="-79"/>
      <p:regular r:id="rId8"/>
    </p:embeddedFont>
    <p:embeddedFont>
      <p:font typeface="Fb JabutinskiEng Bold" panose="00000500000000000000" pitchFamily="50" charset="0"/>
      <p:regular r:id="rId9"/>
    </p:embeddedFont>
    <p:embeddedFont>
      <p:font typeface="Segoe UI Emoji" panose="020B0502040204020203" pitchFamily="34" charset="0"/>
      <p:regular r:id="rId10"/>
    </p:embeddedFont>
  </p:embeddedFontLst>
  <p:defaultTextStyle>
    <a:defPPr>
      <a:defRPr lang="en-US"/>
    </a:defPPr>
    <a:lvl1pPr marL="0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1pPr>
    <a:lvl2pPr marL="125227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2pPr>
    <a:lvl3pPr marL="250454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3pPr>
    <a:lvl4pPr marL="375681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4pPr>
    <a:lvl5pPr marL="500908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5pPr>
    <a:lvl6pPr marL="626135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6pPr>
    <a:lvl7pPr marL="751362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7pPr>
    <a:lvl8pPr marL="876590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8pPr>
    <a:lvl9pPr marL="1001817" algn="l" defTabSz="250454" rtl="0" eaLnBrk="1" latinLnBrk="0" hangingPunct="1">
      <a:defRPr sz="4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4" userDrawn="1">
          <p15:clr>
            <a:srgbClr val="A4A3A4"/>
          </p15:clr>
        </p15:guide>
        <p15:guide id="2" pos="7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446" y="40"/>
      </p:cViewPr>
      <p:guideLst>
        <p:guide orient="horz" pos="594"/>
        <p:guide pos="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274851A-D4A6-4E63-8E83-46B30E36C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"/>
            <a:ext cx="6858000" cy="990350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8978" y="3170968"/>
            <a:ext cx="2053252" cy="142562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3849B4-A332-4F99-9B22-98C7E3FEBD7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2451" y="5477127"/>
            <a:ext cx="1348095" cy="142562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C757EC0-A55E-4E4D-973E-97A809ED39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894246" y="5477127"/>
            <a:ext cx="1348095" cy="1425625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5019027-EEEF-466B-BEAA-78608EDE59A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81689" y="8244517"/>
            <a:ext cx="1596974" cy="754743"/>
          </a:xfrm>
        </p:spPr>
        <p:txBody>
          <a:bodyPr/>
          <a:lstStyle>
            <a:lvl1pPr marL="0" indent="0">
              <a:buNone/>
              <a:defRPr sz="871"/>
            </a:lvl1pPr>
            <a:lvl2pPr marL="124450" indent="0">
              <a:buNone/>
              <a:defRPr sz="762"/>
            </a:lvl2pPr>
            <a:lvl3pPr marL="248900" indent="0">
              <a:buNone/>
              <a:defRPr sz="653"/>
            </a:lvl3pPr>
            <a:lvl4pPr marL="373350" indent="0">
              <a:buNone/>
              <a:defRPr sz="544"/>
            </a:lvl4pPr>
            <a:lvl5pPr marL="497799" indent="0">
              <a:buNone/>
              <a:defRPr sz="544"/>
            </a:lvl5pPr>
            <a:lvl6pPr marL="622249" indent="0">
              <a:buNone/>
              <a:defRPr sz="544"/>
            </a:lvl6pPr>
            <a:lvl7pPr marL="746699" indent="0">
              <a:buNone/>
              <a:defRPr sz="544"/>
            </a:lvl7pPr>
            <a:lvl8pPr marL="871149" indent="0">
              <a:buNone/>
              <a:defRPr sz="544"/>
            </a:lvl8pPr>
            <a:lvl9pPr marL="995599" indent="0">
              <a:buNone/>
              <a:defRPr sz="544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40" y="75562"/>
            <a:ext cx="2239911" cy="31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40" y="440267"/>
            <a:ext cx="2239911" cy="124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39" y="1748837"/>
            <a:ext cx="580718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0337" y="1748837"/>
            <a:ext cx="788117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3633" y="1748837"/>
            <a:ext cx="580718" cy="100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xStyles>
    <p:titleStyle>
      <a:lvl1pPr algn="ctr" defTabSz="248900" rtl="0" eaLnBrk="1" latinLnBrk="0" hangingPunct="1">
        <a:spcBef>
          <a:spcPct val="0"/>
        </a:spcBef>
        <a:buNone/>
        <a:defRPr sz="1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337" indent="-93337" algn="l" defTabSz="248900" rtl="0" eaLnBrk="1" latinLnBrk="0" hangingPunct="1">
        <a:spcBef>
          <a:spcPct val="20000"/>
        </a:spcBef>
        <a:buFont typeface="Arial" pitchFamily="34" charset="0"/>
        <a:buChar char="•"/>
        <a:defRPr sz="871" kern="1200">
          <a:solidFill>
            <a:schemeClr val="tx1"/>
          </a:solidFill>
          <a:latin typeface="+mn-lt"/>
          <a:ea typeface="+mn-ea"/>
          <a:cs typeface="+mn-cs"/>
        </a:defRPr>
      </a:lvl1pPr>
      <a:lvl2pPr marL="202231" indent="-77781" algn="l" defTabSz="248900" rtl="0" eaLnBrk="1" latinLnBrk="0" hangingPunct="1">
        <a:spcBef>
          <a:spcPct val="20000"/>
        </a:spcBef>
        <a:buFont typeface="Arial" pitchFamily="34" charset="0"/>
        <a:buChar char="–"/>
        <a:defRPr sz="762" kern="1200">
          <a:solidFill>
            <a:schemeClr val="tx1"/>
          </a:solidFill>
          <a:latin typeface="+mn-lt"/>
          <a:ea typeface="+mn-ea"/>
          <a:cs typeface="+mn-cs"/>
        </a:defRPr>
      </a:lvl2pPr>
      <a:lvl3pPr marL="311125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653" kern="1200">
          <a:solidFill>
            <a:schemeClr val="tx1"/>
          </a:solidFill>
          <a:latin typeface="+mn-lt"/>
          <a:ea typeface="+mn-ea"/>
          <a:cs typeface="+mn-cs"/>
        </a:defRPr>
      </a:lvl3pPr>
      <a:lvl4pPr marL="435574" indent="-62225" algn="l" defTabSz="248900" rtl="0" eaLnBrk="1" latinLnBrk="0" hangingPunct="1">
        <a:spcBef>
          <a:spcPct val="20000"/>
        </a:spcBef>
        <a:buFont typeface="Arial" pitchFamily="34" charset="0"/>
        <a:buChar char="–"/>
        <a:defRPr sz="544" kern="1200">
          <a:solidFill>
            <a:schemeClr val="tx1"/>
          </a:solidFill>
          <a:latin typeface="+mn-lt"/>
          <a:ea typeface="+mn-ea"/>
          <a:cs typeface="+mn-cs"/>
        </a:defRPr>
      </a:lvl4pPr>
      <a:lvl5pPr marL="560024" indent="-62225" algn="l" defTabSz="248900" rtl="0" eaLnBrk="1" latinLnBrk="0" hangingPunct="1">
        <a:spcBef>
          <a:spcPct val="20000"/>
        </a:spcBef>
        <a:buFont typeface="Arial" pitchFamily="34" charset="0"/>
        <a:buChar char="»"/>
        <a:defRPr sz="544" kern="1200">
          <a:solidFill>
            <a:schemeClr val="tx1"/>
          </a:solidFill>
          <a:latin typeface="+mn-lt"/>
          <a:ea typeface="+mn-ea"/>
          <a:cs typeface="+mn-cs"/>
        </a:defRPr>
      </a:lvl5pPr>
      <a:lvl6pPr marL="68447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6pPr>
      <a:lvl7pPr marL="80892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7pPr>
      <a:lvl8pPr marL="93337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8pPr>
      <a:lvl9pPr marL="1057824" indent="-62225" algn="l" defTabSz="248900" rtl="0" eaLnBrk="1" latinLnBrk="0" hangingPunct="1">
        <a:spcBef>
          <a:spcPct val="20000"/>
        </a:spcBef>
        <a:buFont typeface="Arial" pitchFamily="34" charset="0"/>
        <a:buChar char="•"/>
        <a:defRPr sz="5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1pPr>
      <a:lvl2pPr marL="12445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2pPr>
      <a:lvl3pPr marL="24890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3pPr>
      <a:lvl4pPr marL="373350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4pPr>
      <a:lvl5pPr marL="4977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5pPr>
      <a:lvl6pPr marL="62224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6pPr>
      <a:lvl7pPr marL="7466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7pPr>
      <a:lvl8pPr marL="87114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8pPr>
      <a:lvl9pPr marL="995599" algn="l" defTabSz="248900" rtl="0" eaLnBrk="1" latinLnBrk="0" hangingPunct="1">
        <a:defRPr sz="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4F078BD-406E-4C2A-911F-F06CA960DBE1}"/>
              </a:ext>
            </a:extLst>
          </p:cNvPr>
          <p:cNvSpPr txBox="1"/>
          <p:nvPr/>
        </p:nvSpPr>
        <p:spPr>
          <a:xfrm>
            <a:off x="525411" y="639097"/>
            <a:ext cx="5786438" cy="774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218"/>
              </a:spcAft>
            </a:pPr>
            <a:r>
              <a:rPr lang="he-IL" sz="1797" b="1" dirty="0">
                <a:latin typeface="Calibri" panose="020F0502020204030204" pitchFamily="34" charset="0"/>
                <a:ea typeface="Calibri" panose="020F0502020204030204" pitchFamily="34" charset="0"/>
                <a:cs typeface="Fb Jabutinski Bold" panose="00000500000000000000" pitchFamily="50" charset="-79"/>
              </a:rPr>
              <a:t>מה מופיע בפוסטר – ביומימיקרי:</a:t>
            </a:r>
            <a:endParaRPr lang="en-US" sz="179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כותרת ראשית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שם המוצר / המיזם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עד 5 מילים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כותרת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פתרון בעיה באמצעות תהליך התיכון הטכנולוגי והשראה מהטבע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ניסוח קבוע לא משנים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הבעיה והצורך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תיאור הבעיה האמיתית והצורך בפתרון - עד 15 מילים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,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משפט אחד ברור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337" indent="-93337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השראה מהטבע –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אורגניזם: שם החיה / הצמח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מילה–שתיים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התפקוד בטבע (</a:t>
            </a:r>
            <a:r>
              <a:rPr lang="en-US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Bio-WOW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): - מה האורגניזם מסוגל לעשות? - עד 10 מילים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תמונה חובה: האורגניזם בטבע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5. העיקרון הביולוגי המרכזי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איך המנגנון בטבע עובד (מבנה / פעולה / יעילות) - עד 15 מילים, משפט אחד, ניסוח מדעי-פשוט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שאלת החקר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שאלת חקר המחברת בין טבע </a:t>
            </a:r>
            <a:r>
              <a:rPr lang="he-IL" sz="1307" dirty="0">
                <a:latin typeface="Courier New" panose="02070309020205020404" pitchFamily="49" charset="0"/>
                <a:ea typeface="Calibri" panose="020F0502020204030204" pitchFamily="34" charset="0"/>
                <a:cs typeface="Fb Jabutinski Light" panose="00000500000000000000" pitchFamily="50" charset="-79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בעיה </a:t>
            </a:r>
            <a:r>
              <a:rPr lang="he-IL" sz="1307" dirty="0">
                <a:latin typeface="Courier New" panose="02070309020205020404" pitchFamily="49" charset="0"/>
                <a:ea typeface="Calibri" panose="020F0502020204030204" pitchFamily="34" charset="0"/>
                <a:cs typeface="Fb Jabutinski Light" panose="00000500000000000000" pitchFamily="50" charset="-79"/>
              </a:rPr>
              <a:t>–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פתרון - עד 15 מילים, סימן שאלה בסוף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הפתרון </a:t>
            </a:r>
            <a:r>
              <a:rPr lang="he-IL" sz="1307" b="1" dirty="0" err="1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הביומימטי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בחרנו לפתח ואיך הוא מחקה את העיקרון מהטבע - עד 20 מילים, לא לתאר תהליך – רק את הרעיון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8. תהליך התיכון הטכנולוגי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תיאור קצר של שלבי העבודה (חקר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תכנון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 פיתוח) -עד 20 מילים, שורה רציפה (לא נקודות)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9. אב-טיפוס / דגם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מהו התוצר ואיך הוא פועל - עד 15 מילים.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25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תמונות חובה: תמונת האב-טיפוס תקריב / זווית המדגישה את ההשראה מהטבע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10. בדיקה והערכה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נבדק, מה עבד, ומה דורש שיפור - עד 15 מילים</a:t>
            </a:r>
            <a:endParaRPr lang="he-IL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he-IL" sz="1307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מסקנות ולמידה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מה למדנו מהטבע ומהתהליך הטכנולוגי - עד 15 מילים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, משפט מסכם אחד</a:t>
            </a:r>
            <a:r>
              <a:rPr lang="he-IL" sz="1307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218"/>
              </a:spcAft>
            </a:pPr>
            <a:r>
              <a:rPr lang="he-IL" sz="1307" b="1" dirty="0">
                <a:latin typeface="Fb JabutinskiEng Bold" panose="00000500000000000000" pitchFamily="50" charset="0"/>
                <a:ea typeface="Calibri" panose="020F0502020204030204" pitchFamily="34" charset="0"/>
                <a:cs typeface="Fb Jabutinski Light" panose="00000500000000000000" pitchFamily="50" charset="-79"/>
              </a:rPr>
              <a:t>* </a:t>
            </a:r>
            <a:r>
              <a:rPr lang="he-IL" sz="1307" b="1" dirty="0">
                <a:latin typeface="Segoe UI Emoji" panose="020B0502040204020203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כלל זהב לתלמידים - </a:t>
            </a:r>
            <a:r>
              <a:rPr lang="he-IL" sz="1307" dirty="0">
                <a:latin typeface="Calibri" panose="020F0502020204030204" pitchFamily="34" charset="0"/>
                <a:ea typeface="Calibri" panose="020F0502020204030204" pitchFamily="34" charset="0"/>
                <a:cs typeface="Fb Jabutinski Light" panose="00000500000000000000" pitchFamily="50" charset="-79"/>
              </a:rPr>
              <a:t>אם אי אפשר להבין את הרעיון מקריאת הפוסטר בלבד – צריך לחדד את הניסוח.</a:t>
            </a:r>
            <a:endParaRPr lang="en-US" sz="1307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8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מונה 4">
            <a:extLst>
              <a:ext uri="{FF2B5EF4-FFF2-40B4-BE49-F238E27FC236}">
                <a16:creationId xmlns:a16="http://schemas.microsoft.com/office/drawing/2014/main" id="{3505DD92-B8D3-4352-BC89-0C133FB020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מציין מיקום של תמונה 5">
            <a:extLst>
              <a:ext uri="{FF2B5EF4-FFF2-40B4-BE49-F238E27FC236}">
                <a16:creationId xmlns:a16="http://schemas.microsoft.com/office/drawing/2014/main" id="{022EE17E-98AF-46B1-9F94-D860610C7DB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מציין מיקום של תמונה 6">
            <a:extLst>
              <a:ext uri="{FF2B5EF4-FFF2-40B4-BE49-F238E27FC236}">
                <a16:creationId xmlns:a16="http://schemas.microsoft.com/office/drawing/2014/main" id="{03602245-2D21-4D34-BD11-5D65CA9FF20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CBD01C77-7A1E-44E4-B7F4-5DE03EEB80B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BA867EA-A5AA-48EF-A56B-EF22ABF225A1}"/>
              </a:ext>
            </a:extLst>
          </p:cNvPr>
          <p:cNvSpPr txBox="1"/>
          <p:nvPr/>
        </p:nvSpPr>
        <p:spPr>
          <a:xfrm>
            <a:off x="3698619" y="200793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3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577466-3A4F-40AA-AFF9-D966F2FCBA34}"/>
              </a:ext>
            </a:extLst>
          </p:cNvPr>
          <p:cNvSpPr txBox="1"/>
          <p:nvPr/>
        </p:nvSpPr>
        <p:spPr>
          <a:xfrm>
            <a:off x="3720346" y="478708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4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6DE3A8-6F48-4AE5-8211-C38221BBDF71}"/>
              </a:ext>
            </a:extLst>
          </p:cNvPr>
          <p:cNvSpPr txBox="1"/>
          <p:nvPr/>
        </p:nvSpPr>
        <p:spPr>
          <a:xfrm>
            <a:off x="3720346" y="5720377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5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F6426CC-4C90-4A7F-ABC7-D2D42480F601}"/>
              </a:ext>
            </a:extLst>
          </p:cNvPr>
          <p:cNvSpPr txBox="1"/>
          <p:nvPr/>
        </p:nvSpPr>
        <p:spPr>
          <a:xfrm>
            <a:off x="3720346" y="6840333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6		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58DBBFD-9525-4E3F-9F72-B1D21D5CFA7E}"/>
              </a:ext>
            </a:extLst>
          </p:cNvPr>
          <p:cNvSpPr txBox="1"/>
          <p:nvPr/>
        </p:nvSpPr>
        <p:spPr>
          <a:xfrm>
            <a:off x="3698619" y="800991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7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8465D86-9A26-42FE-90D5-9DFAE64B2E70}"/>
              </a:ext>
            </a:extLst>
          </p:cNvPr>
          <p:cNvSpPr txBox="1"/>
          <p:nvPr/>
        </p:nvSpPr>
        <p:spPr>
          <a:xfrm>
            <a:off x="577261" y="705394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11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B1AF757-CB6F-4487-8434-A12F956B5F65}"/>
              </a:ext>
            </a:extLst>
          </p:cNvPr>
          <p:cNvSpPr txBox="1"/>
          <p:nvPr/>
        </p:nvSpPr>
        <p:spPr>
          <a:xfrm>
            <a:off x="525411" y="4316276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10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292D1C4-5DB6-4403-93B2-4AFC3B4D6E08}"/>
              </a:ext>
            </a:extLst>
          </p:cNvPr>
          <p:cNvSpPr txBox="1"/>
          <p:nvPr/>
        </p:nvSpPr>
        <p:spPr>
          <a:xfrm>
            <a:off x="525411" y="3190107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9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E47A62E-967A-4779-A392-BD50DBCCFBBC}"/>
              </a:ext>
            </a:extLst>
          </p:cNvPr>
          <p:cNvSpPr txBox="1"/>
          <p:nvPr/>
        </p:nvSpPr>
        <p:spPr>
          <a:xfrm>
            <a:off x="517510" y="2007931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8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FDA5E08-3AA1-42DF-9DD4-B5390C4165FA}"/>
              </a:ext>
            </a:extLst>
          </p:cNvPr>
          <p:cNvSpPr txBox="1"/>
          <p:nvPr/>
        </p:nvSpPr>
        <p:spPr>
          <a:xfrm>
            <a:off x="2184605" y="422851"/>
            <a:ext cx="2633970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994" b="1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1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C88BC28-B5AA-4748-AC23-7841D45FC521}"/>
              </a:ext>
            </a:extLst>
          </p:cNvPr>
          <p:cNvSpPr txBox="1"/>
          <p:nvPr/>
        </p:nvSpPr>
        <p:spPr>
          <a:xfrm>
            <a:off x="3242341" y="932563"/>
            <a:ext cx="2633970" cy="280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25" dirty="0">
                <a:latin typeface="Fb Jabutinski Light" panose="00000500000000000000" pitchFamily="50" charset="-79"/>
                <a:cs typeface="Fb Jabutinski Light" panose="00000500000000000000" pitchFamily="50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673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284</Words>
  <Application>Microsoft Office PowerPoint</Application>
  <PresentationFormat>נייר A4 ‏(210x297 מ"מ)</PresentationFormat>
  <Paragraphs>27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Fb JabutinskiEng Bold</vt:lpstr>
      <vt:lpstr>Courier New</vt:lpstr>
      <vt:lpstr>Fb Jabutinski Light</vt:lpstr>
      <vt:lpstr>Arial</vt:lpstr>
      <vt:lpstr>Calibri</vt:lpstr>
      <vt:lpstr>Segoe UI Emoji</vt:lpstr>
      <vt:lpstr>Office Theme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פוסטר חקר - בינה מלאכותית (70 x 100 cm)</dc:title>
  <cp:lastModifiedBy>עידן נחום</cp:lastModifiedBy>
  <cp:revision>7</cp:revision>
  <dcterms:created xsi:type="dcterms:W3CDTF">2006-08-16T00:00:00Z</dcterms:created>
  <dcterms:modified xsi:type="dcterms:W3CDTF">2025-12-26T22:29:58Z</dcterms:modified>
  <dc:identifier>DAG8iXYNRxI</dc:identifier>
</cp:coreProperties>
</file>