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1" r:id="rId2"/>
    <p:sldId id="258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b Jabutinski Bold" panose="00000500000000000000" pitchFamily="50" charset="-79"/>
      <p:regular r:id="rId8"/>
    </p:embeddedFont>
    <p:embeddedFont>
      <p:font typeface="Fb Jabutinski Light" panose="00000500000000000000" pitchFamily="50" charset="-79"/>
      <p:regular r:id="rId9"/>
    </p:embeddedFont>
    <p:embeddedFont>
      <p:font typeface="Fb JabutinskiEng Bold" panose="00000500000000000000" pitchFamily="50" charset="0"/>
      <p:regular r:id="rId10"/>
    </p:embeddedFont>
    <p:embeddedFont>
      <p:font typeface="Segoe UI Emoji" panose="020B0502040204020203" pitchFamily="34" charset="0"/>
      <p:regular r:id="rId11"/>
    </p:embeddedFont>
  </p:embeddedFontLst>
  <p:defaultTextStyle>
    <a:defPPr>
      <a:defRPr lang="en-US"/>
    </a:defPPr>
    <a:lvl1pPr marL="0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1pPr>
    <a:lvl2pPr marL="125227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2pPr>
    <a:lvl3pPr marL="250454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3pPr>
    <a:lvl4pPr marL="375681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4pPr>
    <a:lvl5pPr marL="500908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5pPr>
    <a:lvl6pPr marL="626135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6pPr>
    <a:lvl7pPr marL="751362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7pPr>
    <a:lvl8pPr marL="876590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8pPr>
    <a:lvl9pPr marL="1001817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4" userDrawn="1">
          <p15:clr>
            <a:srgbClr val="A4A3A4"/>
          </p15:clr>
        </p15:guide>
        <p15:guide id="2" pos="7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446" y="40"/>
      </p:cViewPr>
      <p:guideLst>
        <p:guide orient="horz" pos="594"/>
        <p:guide pos="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08DA380-8BBB-4BFC-84FD-472F33503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"/>
            <a:ext cx="6858000" cy="990350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0458" y="3212898"/>
            <a:ext cx="1991032" cy="134176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558BF42-C1B6-4DD2-9FDD-D6898F3C611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83931" y="5519057"/>
            <a:ext cx="1306615" cy="134176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0F1ADE5-E2DE-4E6B-A59F-F71BE121846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914986" y="5510322"/>
            <a:ext cx="1306615" cy="134176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0F96BEC-8A0B-48FD-AD92-2835CBF3D8AC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81690" y="8349343"/>
            <a:ext cx="1514014" cy="566057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40" y="75562"/>
            <a:ext cx="2239911" cy="31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40" y="440267"/>
            <a:ext cx="2239911" cy="124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39" y="1748837"/>
            <a:ext cx="580718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0337" y="1748837"/>
            <a:ext cx="788117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3633" y="1748837"/>
            <a:ext cx="580718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</p:sldLayoutIdLst>
  <p:txStyles>
    <p:titleStyle>
      <a:lvl1pPr algn="ctr" defTabSz="248900" rtl="0" eaLnBrk="1" latinLnBrk="0" hangingPunct="1">
        <a:spcBef>
          <a:spcPct val="0"/>
        </a:spcBef>
        <a:buNone/>
        <a:defRPr sz="1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337" indent="-93337" algn="l" defTabSz="248900" rtl="0" eaLnBrk="1" latinLnBrk="0" hangingPunct="1">
        <a:spcBef>
          <a:spcPct val="20000"/>
        </a:spcBef>
        <a:buFont typeface="Arial" pitchFamily="34" charset="0"/>
        <a:buChar char="•"/>
        <a:defRPr sz="871" kern="1200">
          <a:solidFill>
            <a:schemeClr val="tx1"/>
          </a:solidFill>
          <a:latin typeface="+mn-lt"/>
          <a:ea typeface="+mn-ea"/>
          <a:cs typeface="+mn-cs"/>
        </a:defRPr>
      </a:lvl1pPr>
      <a:lvl2pPr marL="202231" indent="-77781" algn="l" defTabSz="248900" rtl="0" eaLnBrk="1" latinLnBrk="0" hangingPunct="1">
        <a:spcBef>
          <a:spcPct val="20000"/>
        </a:spcBef>
        <a:buFont typeface="Arial" pitchFamily="34" charset="0"/>
        <a:buChar char="–"/>
        <a:defRPr sz="762" kern="1200">
          <a:solidFill>
            <a:schemeClr val="tx1"/>
          </a:solidFill>
          <a:latin typeface="+mn-lt"/>
          <a:ea typeface="+mn-ea"/>
          <a:cs typeface="+mn-cs"/>
        </a:defRPr>
      </a:lvl2pPr>
      <a:lvl3pPr marL="311125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653" kern="1200">
          <a:solidFill>
            <a:schemeClr val="tx1"/>
          </a:solidFill>
          <a:latin typeface="+mn-lt"/>
          <a:ea typeface="+mn-ea"/>
          <a:cs typeface="+mn-cs"/>
        </a:defRPr>
      </a:lvl3pPr>
      <a:lvl4pPr marL="435574" indent="-62225" algn="l" defTabSz="248900" rtl="0" eaLnBrk="1" latinLnBrk="0" hangingPunct="1">
        <a:spcBef>
          <a:spcPct val="20000"/>
        </a:spcBef>
        <a:buFont typeface="Arial" pitchFamily="34" charset="0"/>
        <a:buChar char="–"/>
        <a:defRPr sz="544" kern="1200">
          <a:solidFill>
            <a:schemeClr val="tx1"/>
          </a:solidFill>
          <a:latin typeface="+mn-lt"/>
          <a:ea typeface="+mn-ea"/>
          <a:cs typeface="+mn-cs"/>
        </a:defRPr>
      </a:lvl4pPr>
      <a:lvl5pPr marL="560024" indent="-62225" algn="l" defTabSz="248900" rtl="0" eaLnBrk="1" latinLnBrk="0" hangingPunct="1">
        <a:spcBef>
          <a:spcPct val="20000"/>
        </a:spcBef>
        <a:buFont typeface="Arial" pitchFamily="34" charset="0"/>
        <a:buChar char="»"/>
        <a:defRPr sz="544" kern="1200">
          <a:solidFill>
            <a:schemeClr val="tx1"/>
          </a:solidFill>
          <a:latin typeface="+mn-lt"/>
          <a:ea typeface="+mn-ea"/>
          <a:cs typeface="+mn-cs"/>
        </a:defRPr>
      </a:lvl5pPr>
      <a:lvl6pPr marL="68447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6pPr>
      <a:lvl7pPr marL="80892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7pPr>
      <a:lvl8pPr marL="93337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8pPr>
      <a:lvl9pPr marL="105782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1pPr>
      <a:lvl2pPr marL="12445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2pPr>
      <a:lvl3pPr marL="24890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3pPr>
      <a:lvl4pPr marL="37335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4pPr>
      <a:lvl5pPr marL="4977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5pPr>
      <a:lvl6pPr marL="62224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6pPr>
      <a:lvl7pPr marL="7466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7pPr>
      <a:lvl8pPr marL="87114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8pPr>
      <a:lvl9pPr marL="9955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4F078BD-406E-4C2A-911F-F06CA960DBE1}"/>
              </a:ext>
            </a:extLst>
          </p:cNvPr>
          <p:cNvSpPr txBox="1"/>
          <p:nvPr/>
        </p:nvSpPr>
        <p:spPr>
          <a:xfrm>
            <a:off x="525411" y="639097"/>
            <a:ext cx="5786438" cy="774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218"/>
              </a:spcAft>
            </a:pPr>
            <a:r>
              <a:rPr lang="he-IL" sz="1797" b="1" dirty="0">
                <a:latin typeface="Calibri" panose="020F0502020204030204" pitchFamily="34" charset="0"/>
                <a:ea typeface="Calibri" panose="020F0502020204030204" pitchFamily="34" charset="0"/>
                <a:cs typeface="Fb Jabutinski Bold" panose="00000500000000000000" pitchFamily="50" charset="-79"/>
              </a:rPr>
              <a:t>מה מופיע בפוסטר – ביומימיקרי:</a:t>
            </a:r>
            <a:endParaRPr lang="en-US" sz="179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כותרת ראשית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שם המוצר / המיזם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עד 5 מילים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כותרת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פתרון בעיה באמצעות תהליך התיכון הטכנולוגי והשראה מהטבע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ניסוח קבוע לא משנים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הבעיה והצורך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תיאור הבעיה האמיתית והצורך בפתרון - עד 15 מילים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,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משפט אחד ברור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השראה מהטבע –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אורגניזם: שם החיה / הצמח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מילה–שתיים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התפקוד בטבע (</a:t>
            </a:r>
            <a:r>
              <a:rPr lang="en-US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Bio-WOW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): - מה האורגניזם מסוגל לעשות? - עד 10 מילים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תמונה חובה: האורגניזם בטבע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5. העיקרון הביולוגי המרכזי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איך המנגנון בטבע עובד (מבנה / פעולה / יעילות) - עד 15 מילים, משפט אחד, ניסוח מדעי-פשוט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שאלת החקר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שאלת חקר המחברת בין טבע </a:t>
            </a:r>
            <a:r>
              <a:rPr lang="he-IL" sz="1307" dirty="0">
                <a:latin typeface="Courier New" panose="02070309020205020404" pitchFamily="49" charset="0"/>
                <a:ea typeface="Calibri" panose="020F0502020204030204" pitchFamily="34" charset="0"/>
                <a:cs typeface="Fb Jabutinski Light" panose="00000500000000000000" pitchFamily="50" charset="-79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בעיה </a:t>
            </a:r>
            <a:r>
              <a:rPr lang="he-IL" sz="1307" dirty="0">
                <a:latin typeface="Courier New" panose="02070309020205020404" pitchFamily="49" charset="0"/>
                <a:ea typeface="Calibri" panose="020F0502020204030204" pitchFamily="34" charset="0"/>
                <a:cs typeface="Fb Jabutinski Light" panose="00000500000000000000" pitchFamily="50" charset="-79"/>
              </a:rPr>
              <a:t>–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פתרון - עד 15 מילים, סימן שאלה בסוף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הפתרון </a:t>
            </a:r>
            <a:r>
              <a:rPr lang="he-IL" sz="1307" b="1" dirty="0" err="1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הביומימטי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בחרנו לפתח ואיך הוא מחקה את העיקרון מהטבע - עד 20 מילים, לא לתאר תהליך – רק את הרעיון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8. תהליך התיכון הטכנולוגי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תיאור קצר של שלבי העבודה (חקר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תכנון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פיתוח) -עד 20 מילים, שורה רציפה (לא נקודות)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9. אב-טיפוס / דגם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מהו התוצר ואיך הוא פועל - עד 15 מילים.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תמונות חובה: תמונת האב-טיפוס תקריב / זווית המדגישה את ההשראה מהטבע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10. בדיקה והערכה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נבדק, מה עבד, ומה דורש שיפור - עד 15 מילים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מסקנות ולמידה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למדנו מהטבע ומהתהליך הטכנולוגי - עד 15 מילים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, משפט מסכם אחד</a:t>
            </a:r>
            <a:r>
              <a:rPr lang="he-IL" sz="1307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218"/>
              </a:spcAft>
            </a:pPr>
            <a:r>
              <a:rPr lang="he-IL" sz="1307" b="1" dirty="0">
                <a:latin typeface="Fb JabutinskiEng Bold" panose="00000500000000000000" pitchFamily="50" charset="0"/>
                <a:ea typeface="Calibri" panose="020F0502020204030204" pitchFamily="34" charset="0"/>
                <a:cs typeface="Fb Jabutinski Light" panose="00000500000000000000" pitchFamily="50" charset="-79"/>
              </a:rPr>
              <a:t>*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כלל זהב לתלמידים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אם אי אפשר להבין את הרעיון מקריאת הפוסטר בלבד – צריך לחדד את הניסוח.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8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06">
            <a:extLst>
              <a:ext uri="{FF2B5EF4-FFF2-40B4-BE49-F238E27FC236}">
                <a16:creationId xmlns:a16="http://schemas.microsoft.com/office/drawing/2014/main" id="{72A45615-8D51-44C7-9CDF-C3A50214EC74}"/>
              </a:ext>
            </a:extLst>
          </p:cNvPr>
          <p:cNvSpPr txBox="1"/>
          <p:nvPr/>
        </p:nvSpPr>
        <p:spPr>
          <a:xfrm>
            <a:off x="1418003" y="398743"/>
            <a:ext cx="4022864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53"/>
              </a:lnSpc>
              <a:spcBef>
                <a:spcPct val="0"/>
              </a:spcBef>
            </a:pPr>
            <a:r>
              <a:rPr lang="he-IL" sz="3109" spc="109" dirty="0">
                <a:solidFill>
                  <a:srgbClr val="000000"/>
                </a:solidFill>
                <a:latin typeface="Fb Jabutinski Bold"/>
                <a:ea typeface="Fb Jabutinski Bold"/>
                <a:cs typeface="Fb Jabutinski Bold"/>
                <a:sym typeface="Fb Jabutinski Bold"/>
                <a:rtl/>
              </a:rPr>
              <a:t>שם הפרויקט / המוצר</a:t>
            </a:r>
          </a:p>
        </p:txBody>
      </p:sp>
      <p:sp>
        <p:nvSpPr>
          <p:cNvPr id="113" name="מציין מיקום של תמונה 112">
            <a:extLst>
              <a:ext uri="{FF2B5EF4-FFF2-40B4-BE49-F238E27FC236}">
                <a16:creationId xmlns:a16="http://schemas.microsoft.com/office/drawing/2014/main" id="{7B31C55A-1C14-440F-9CA1-7B3BA071D81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4" name="מציין מיקום של תמונה 113">
            <a:extLst>
              <a:ext uri="{FF2B5EF4-FFF2-40B4-BE49-F238E27FC236}">
                <a16:creationId xmlns:a16="http://schemas.microsoft.com/office/drawing/2014/main" id="{B841E19F-34DC-4184-9F86-F3CE10E3DF72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15" name="מציין מיקום של תמונה 114">
            <a:extLst>
              <a:ext uri="{FF2B5EF4-FFF2-40B4-BE49-F238E27FC236}">
                <a16:creationId xmlns:a16="http://schemas.microsoft.com/office/drawing/2014/main" id="{6F7A4151-FA6D-4B87-BB48-2EE5A587EAA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6" name="מציין מיקום של תמונה 115">
            <a:extLst>
              <a:ext uri="{FF2B5EF4-FFF2-40B4-BE49-F238E27FC236}">
                <a16:creationId xmlns:a16="http://schemas.microsoft.com/office/drawing/2014/main" id="{54786FD6-038D-4F5E-B36B-38730CD4A6B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7" name="תיבת טקסט 116">
            <a:extLst>
              <a:ext uri="{FF2B5EF4-FFF2-40B4-BE49-F238E27FC236}">
                <a16:creationId xmlns:a16="http://schemas.microsoft.com/office/drawing/2014/main" id="{919F951C-6F6B-46B6-B0E4-0F8B74BAB818}"/>
              </a:ext>
            </a:extLst>
          </p:cNvPr>
          <p:cNvSpPr txBox="1"/>
          <p:nvPr/>
        </p:nvSpPr>
        <p:spPr>
          <a:xfrm>
            <a:off x="3698619" y="200793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3</a:t>
            </a:r>
          </a:p>
        </p:txBody>
      </p:sp>
      <p:sp>
        <p:nvSpPr>
          <p:cNvPr id="118" name="תיבת טקסט 117">
            <a:extLst>
              <a:ext uri="{FF2B5EF4-FFF2-40B4-BE49-F238E27FC236}">
                <a16:creationId xmlns:a16="http://schemas.microsoft.com/office/drawing/2014/main" id="{2D249CCC-A63F-4C59-8F33-59608445C1CA}"/>
              </a:ext>
            </a:extLst>
          </p:cNvPr>
          <p:cNvSpPr txBox="1"/>
          <p:nvPr/>
        </p:nvSpPr>
        <p:spPr>
          <a:xfrm>
            <a:off x="3720346" y="478708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4</a:t>
            </a:r>
          </a:p>
        </p:txBody>
      </p:sp>
      <p:sp>
        <p:nvSpPr>
          <p:cNvPr id="119" name="תיבת טקסט 118">
            <a:extLst>
              <a:ext uri="{FF2B5EF4-FFF2-40B4-BE49-F238E27FC236}">
                <a16:creationId xmlns:a16="http://schemas.microsoft.com/office/drawing/2014/main" id="{1E979083-7E99-4AAB-81C2-6ECD9229F2BF}"/>
              </a:ext>
            </a:extLst>
          </p:cNvPr>
          <p:cNvSpPr txBox="1"/>
          <p:nvPr/>
        </p:nvSpPr>
        <p:spPr>
          <a:xfrm>
            <a:off x="3720346" y="5720377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5</a:t>
            </a:r>
          </a:p>
        </p:txBody>
      </p:sp>
      <p:sp>
        <p:nvSpPr>
          <p:cNvPr id="120" name="תיבת טקסט 119">
            <a:extLst>
              <a:ext uri="{FF2B5EF4-FFF2-40B4-BE49-F238E27FC236}">
                <a16:creationId xmlns:a16="http://schemas.microsoft.com/office/drawing/2014/main" id="{072D4737-7FBA-4F19-80F2-125E9623F93D}"/>
              </a:ext>
            </a:extLst>
          </p:cNvPr>
          <p:cNvSpPr txBox="1"/>
          <p:nvPr/>
        </p:nvSpPr>
        <p:spPr>
          <a:xfrm>
            <a:off x="3720346" y="6840333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6		</a:t>
            </a:r>
          </a:p>
        </p:txBody>
      </p:sp>
      <p:sp>
        <p:nvSpPr>
          <p:cNvPr id="121" name="תיבת טקסט 120">
            <a:extLst>
              <a:ext uri="{FF2B5EF4-FFF2-40B4-BE49-F238E27FC236}">
                <a16:creationId xmlns:a16="http://schemas.microsoft.com/office/drawing/2014/main" id="{221FD54C-E68C-448F-85E7-25A358338209}"/>
              </a:ext>
            </a:extLst>
          </p:cNvPr>
          <p:cNvSpPr txBox="1"/>
          <p:nvPr/>
        </p:nvSpPr>
        <p:spPr>
          <a:xfrm>
            <a:off x="3698619" y="800991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7</a:t>
            </a:r>
          </a:p>
        </p:txBody>
      </p:sp>
      <p:sp>
        <p:nvSpPr>
          <p:cNvPr id="122" name="תיבת טקסט 121">
            <a:extLst>
              <a:ext uri="{FF2B5EF4-FFF2-40B4-BE49-F238E27FC236}">
                <a16:creationId xmlns:a16="http://schemas.microsoft.com/office/drawing/2014/main" id="{D0331ED8-75A5-43B1-A9D6-EF975C41F42E}"/>
              </a:ext>
            </a:extLst>
          </p:cNvPr>
          <p:cNvSpPr txBox="1"/>
          <p:nvPr/>
        </p:nvSpPr>
        <p:spPr>
          <a:xfrm>
            <a:off x="577261" y="705394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11</a:t>
            </a:r>
          </a:p>
        </p:txBody>
      </p:sp>
      <p:sp>
        <p:nvSpPr>
          <p:cNvPr id="123" name="תיבת טקסט 122">
            <a:extLst>
              <a:ext uri="{FF2B5EF4-FFF2-40B4-BE49-F238E27FC236}">
                <a16:creationId xmlns:a16="http://schemas.microsoft.com/office/drawing/2014/main" id="{8A0CF276-CE5E-4356-BED3-62120ED84DE5}"/>
              </a:ext>
            </a:extLst>
          </p:cNvPr>
          <p:cNvSpPr txBox="1"/>
          <p:nvPr/>
        </p:nvSpPr>
        <p:spPr>
          <a:xfrm>
            <a:off x="525411" y="431627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10</a:t>
            </a:r>
          </a:p>
        </p:txBody>
      </p:sp>
      <p:sp>
        <p:nvSpPr>
          <p:cNvPr id="124" name="תיבת טקסט 123">
            <a:extLst>
              <a:ext uri="{FF2B5EF4-FFF2-40B4-BE49-F238E27FC236}">
                <a16:creationId xmlns:a16="http://schemas.microsoft.com/office/drawing/2014/main" id="{1882EDCC-97E2-41F6-83E9-8B4A6C8F1BE9}"/>
              </a:ext>
            </a:extLst>
          </p:cNvPr>
          <p:cNvSpPr txBox="1"/>
          <p:nvPr/>
        </p:nvSpPr>
        <p:spPr>
          <a:xfrm>
            <a:off x="525411" y="3190107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9</a:t>
            </a:r>
          </a:p>
        </p:txBody>
      </p:sp>
      <p:sp>
        <p:nvSpPr>
          <p:cNvPr id="125" name="תיבת טקסט 124">
            <a:extLst>
              <a:ext uri="{FF2B5EF4-FFF2-40B4-BE49-F238E27FC236}">
                <a16:creationId xmlns:a16="http://schemas.microsoft.com/office/drawing/2014/main" id="{38D0826D-AD7E-4659-AFBC-7B693BCFCC1F}"/>
              </a:ext>
            </a:extLst>
          </p:cNvPr>
          <p:cNvSpPr txBox="1"/>
          <p:nvPr/>
        </p:nvSpPr>
        <p:spPr>
          <a:xfrm>
            <a:off x="517510" y="200793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8</a:t>
            </a:r>
          </a:p>
        </p:txBody>
      </p:sp>
      <p:sp>
        <p:nvSpPr>
          <p:cNvPr id="126" name="תיבת טקסט 125">
            <a:extLst>
              <a:ext uri="{FF2B5EF4-FFF2-40B4-BE49-F238E27FC236}">
                <a16:creationId xmlns:a16="http://schemas.microsoft.com/office/drawing/2014/main" id="{CE706BC7-4E2D-4098-ABEC-EFEB9E1E9E52}"/>
              </a:ext>
            </a:extLst>
          </p:cNvPr>
          <p:cNvSpPr txBox="1"/>
          <p:nvPr/>
        </p:nvSpPr>
        <p:spPr>
          <a:xfrm>
            <a:off x="2184605" y="422851"/>
            <a:ext cx="2633970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994" b="1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</a:t>
            </a:r>
          </a:p>
        </p:txBody>
      </p:sp>
      <p:sp>
        <p:nvSpPr>
          <p:cNvPr id="127" name="תיבת טקסט 126">
            <a:extLst>
              <a:ext uri="{FF2B5EF4-FFF2-40B4-BE49-F238E27FC236}">
                <a16:creationId xmlns:a16="http://schemas.microsoft.com/office/drawing/2014/main" id="{E85CA29A-26D3-431D-B593-854B4A9B23D8}"/>
              </a:ext>
            </a:extLst>
          </p:cNvPr>
          <p:cNvSpPr txBox="1"/>
          <p:nvPr/>
        </p:nvSpPr>
        <p:spPr>
          <a:xfrm>
            <a:off x="3242341" y="932563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288</Words>
  <Application>Microsoft Office PowerPoint</Application>
  <PresentationFormat>נייר A4 ‏(210x297 מ"מ)</PresentationFormat>
  <Paragraphs>28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10" baseType="lpstr">
      <vt:lpstr>Fb JabutinskiEng Bold</vt:lpstr>
      <vt:lpstr>Courier New</vt:lpstr>
      <vt:lpstr>Fb Jabutinski Light</vt:lpstr>
      <vt:lpstr>Fb Jabutinski Bold</vt:lpstr>
      <vt:lpstr>Arial</vt:lpstr>
      <vt:lpstr>Calibri</vt:lpstr>
      <vt:lpstr>Segoe UI Emoji</vt:lpstr>
      <vt:lpstr>Office Theme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פוסטר חקר - בינה מלאכותית (70 x 100 cm)</dc:title>
  <cp:lastModifiedBy>עידן נחום</cp:lastModifiedBy>
  <cp:revision>7</cp:revision>
  <dcterms:created xsi:type="dcterms:W3CDTF">2006-08-16T00:00:00Z</dcterms:created>
  <dcterms:modified xsi:type="dcterms:W3CDTF">2025-12-26T22:30:19Z</dcterms:modified>
  <dc:identifier>DAG8iXYNRxI</dc:identifier>
</cp:coreProperties>
</file>